
<file path=[Content_Types].xml><?xml version="1.0" encoding="utf-8"?>
<Types xmlns="http://schemas.openxmlformats.org/package/2006/content-types">
  <Default ContentType="image/jpeg" Extension="jpg"/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2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3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72" r:id="rId5"/>
    <p:sldMasterId id="2147483673" r:id="rId6"/>
  </p:sldMasterIdLst>
  <p:notesMasterIdLst>
    <p:notesMasterId r:id="rId7"/>
  </p:notesMasterIdLst>
  <p:sldIdLst>
    <p:sldId id="256" r:id="rId8"/>
    <p:sldId id="257" r:id="rId9"/>
    <p:sldId id="258" r:id="rId10"/>
  </p:sldIdLst>
  <p:sldSz cy="5143500" cx="9144000"/>
  <p:notesSz cx="6858000" cy="9144000"/>
  <p:embeddedFontLst>
    <p:embeddedFont>
      <p:font typeface="Inter"/>
      <p:regular r:id="rId11"/>
      <p:bold r:id="rId12"/>
      <p:italic r:id="rId13"/>
      <p:boldItalic r:id="rId14"/>
    </p:embeddedFont>
    <p:embeddedFont>
      <p:font typeface="Plus Jakarta Sans"/>
      <p:regular r:id="rId15"/>
      <p:bold r:id="rId16"/>
      <p:italic r:id="rId17"/>
      <p:boldItalic r:id="rId1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7A8629BF-B77D-44C5-B70C-FA58E2C69BB0}">
  <a:tblStyle styleId="{7A8629BF-B77D-44C5-B70C-FA58E2C69BB0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regular.fntdata"/><Relationship Id="rId10" Type="http://schemas.openxmlformats.org/officeDocument/2006/relationships/slide" Target="slides/slide3.xml"/><Relationship Id="rId13" Type="http://schemas.openxmlformats.org/officeDocument/2006/relationships/font" Target="fonts/Inter-italic.fntdata"/><Relationship Id="rId12" Type="http://schemas.openxmlformats.org/officeDocument/2006/relationships/font" Target="fonts/Inter-bold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2.xml"/><Relationship Id="rId15" Type="http://schemas.openxmlformats.org/officeDocument/2006/relationships/font" Target="fonts/PlusJakartaSans-regular.fntdata"/><Relationship Id="rId14" Type="http://schemas.openxmlformats.org/officeDocument/2006/relationships/font" Target="fonts/Inter-boldItalic.fntdata"/><Relationship Id="rId17" Type="http://schemas.openxmlformats.org/officeDocument/2006/relationships/font" Target="fonts/PlusJakartaSans-italic.fntdata"/><Relationship Id="rId16" Type="http://schemas.openxmlformats.org/officeDocument/2006/relationships/font" Target="fonts/PlusJakartaSans-bold.fntdata"/><Relationship Id="rId5" Type="http://schemas.openxmlformats.org/officeDocument/2006/relationships/slideMaster" Target="slideMasters/slideMaster1.xml"/><Relationship Id="rId6" Type="http://schemas.openxmlformats.org/officeDocument/2006/relationships/slideMaster" Target="slideMasters/slideMaster2.xml"/><Relationship Id="rId18" Type="http://schemas.openxmlformats.org/officeDocument/2006/relationships/font" Target="fonts/PlusJakartaSans-boldItalic.fntdata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</file>

<file path=ppt/media/image1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8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Google Shape;139;g3514aa70214_0_25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0" name="Google Shape;140;g3514aa70214_0_25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5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Google Shape;146;g3601b2e43a7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7" name="Google Shape;147;g3601b2e43a7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g35bf606cd6f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4" name="Google Shape;154;g35bf606cd6f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4" name="Google Shape;54;p1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5" name="Google Shape;55;p1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6" name="Google Shape;56;p1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>
  <p:cSld name="SECTION_HEADER_1"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4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9" name="Google Shape;59;p14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0" name="Google Shape;60;p1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1" name="Google Shape;61;p1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2" name="Google Shape;62;p1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6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1" name="Google Shape;71;p16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2" name="Google Shape;72;p16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7"/>
          <p:cNvSpPr txBox="1"/>
          <p:nvPr>
            <p:ph type="ctrTitle"/>
          </p:nvPr>
        </p:nvSpPr>
        <p:spPr>
          <a:xfrm>
            <a:off x="1143000" y="841772"/>
            <a:ext cx="6858000" cy="17907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5" name="Google Shape;75;p17"/>
          <p:cNvSpPr txBox="1"/>
          <p:nvPr>
            <p:ph idx="1" type="subTitle"/>
          </p:nvPr>
        </p:nvSpPr>
        <p:spPr>
          <a:xfrm>
            <a:off x="1143000" y="2701528"/>
            <a:ext cx="6858000" cy="1241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6" name="Google Shape;76;p17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7" name="Google Shape;77;p17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8" name="Google Shape;78;p17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8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81" name="Google Shape;81;p18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2" name="Google Shape;82;p18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3" name="Google Shape;83;p18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4" name="Google Shape;84;p18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19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87" name="Google Shape;87;p19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8" name="Google Shape;88;p19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9" name="Google Shape;89;p19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0" name="Google Shape;90;p19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p20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93" name="Google Shape;93;p20"/>
          <p:cNvSpPr txBox="1"/>
          <p:nvPr>
            <p:ph idx="1" type="body"/>
          </p:nvPr>
        </p:nvSpPr>
        <p:spPr>
          <a:xfrm>
            <a:off x="6286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4" name="Google Shape;94;p20"/>
          <p:cNvSpPr txBox="1"/>
          <p:nvPr>
            <p:ph idx="2" type="body"/>
          </p:nvPr>
        </p:nvSpPr>
        <p:spPr>
          <a:xfrm>
            <a:off x="46291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5" name="Google Shape;95;p20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6" name="Google Shape;96;p20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7" name="Google Shape;97;p20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21"/>
          <p:cNvSpPr txBox="1"/>
          <p:nvPr>
            <p:ph type="title"/>
          </p:nvPr>
        </p:nvSpPr>
        <p:spPr>
          <a:xfrm>
            <a:off x="629841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00" name="Google Shape;100;p21"/>
          <p:cNvSpPr txBox="1"/>
          <p:nvPr>
            <p:ph idx="1" type="body"/>
          </p:nvPr>
        </p:nvSpPr>
        <p:spPr>
          <a:xfrm>
            <a:off x="629841" y="1260872"/>
            <a:ext cx="38685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1" name="Google Shape;101;p21"/>
          <p:cNvSpPr txBox="1"/>
          <p:nvPr>
            <p:ph idx="2" type="body"/>
          </p:nvPr>
        </p:nvSpPr>
        <p:spPr>
          <a:xfrm>
            <a:off x="629841" y="1878806"/>
            <a:ext cx="38685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2" name="Google Shape;102;p21"/>
          <p:cNvSpPr txBox="1"/>
          <p:nvPr>
            <p:ph idx="3" type="body"/>
          </p:nvPr>
        </p:nvSpPr>
        <p:spPr>
          <a:xfrm>
            <a:off x="4629150" y="1260872"/>
            <a:ext cx="38874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3" name="Google Shape;103;p21"/>
          <p:cNvSpPr txBox="1"/>
          <p:nvPr>
            <p:ph idx="4" type="body"/>
          </p:nvPr>
        </p:nvSpPr>
        <p:spPr>
          <a:xfrm>
            <a:off x="4629150" y="1878806"/>
            <a:ext cx="38874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4" name="Google Shape;104;p21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5" name="Google Shape;105;p21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6" name="Google Shape;106;p21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2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09" name="Google Shape;109;p22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0" name="Google Shape;110;p22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1" name="Google Shape;111;p22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p2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14" name="Google Shape;114;p23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5" name="Google Shape;115;p23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6" name="Google Shape;116;p2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7" name="Google Shape;117;p2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8" name="Google Shape;118;p2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24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21" name="Google Shape;121;p24"/>
          <p:cNvSpPr/>
          <p:nvPr>
            <p:ph idx="2" type="pic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2" name="Google Shape;122;p24"/>
          <p:cNvSpPr txBox="1"/>
          <p:nvPr>
            <p:ph idx="1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3" name="Google Shape;123;p2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4" name="Google Shape;124;p2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5" name="Google Shape;125;p2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25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28" name="Google Shape;128;p25"/>
          <p:cNvSpPr txBox="1"/>
          <p:nvPr>
            <p:ph idx="1" type="body"/>
          </p:nvPr>
        </p:nvSpPr>
        <p:spPr>
          <a:xfrm rot="5400000">
            <a:off x="2940300" y="-942431"/>
            <a:ext cx="3263400" cy="7886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9" name="Google Shape;129;p2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0" name="Google Shape;130;p2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1" name="Google Shape;131;p2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26"/>
          <p:cNvSpPr txBox="1"/>
          <p:nvPr>
            <p:ph type="title"/>
          </p:nvPr>
        </p:nvSpPr>
        <p:spPr>
          <a:xfrm rot="5400000">
            <a:off x="5350050" y="1467544"/>
            <a:ext cx="4359000" cy="1971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34" name="Google Shape;134;p26"/>
          <p:cNvSpPr txBox="1"/>
          <p:nvPr>
            <p:ph idx="1" type="body"/>
          </p:nvPr>
        </p:nvSpPr>
        <p:spPr>
          <a:xfrm rot="5400000">
            <a:off x="1349475" y="-447056"/>
            <a:ext cx="4359000" cy="58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5" name="Google Shape;135;p26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6" name="Google Shape;136;p26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7" name="Google Shape;137;p26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slideLayout" Target="../slideLayouts/slideLayout13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2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24.xml"/><Relationship Id="rId10" Type="http://schemas.openxmlformats.org/officeDocument/2006/relationships/slideLayout" Target="../slideLayouts/slideLayout23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4.xml"/><Relationship Id="rId2" Type="http://schemas.openxmlformats.org/officeDocument/2006/relationships/slideLayout" Target="../slideLayouts/slideLayout15.xml"/><Relationship Id="rId3" Type="http://schemas.openxmlformats.org/officeDocument/2006/relationships/slideLayout" Target="../slideLayouts/slideLayout16.xml"/><Relationship Id="rId4" Type="http://schemas.openxmlformats.org/officeDocument/2006/relationships/slideLayout" Target="../slideLayouts/slideLayout17.xml"/><Relationship Id="rId9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8.xml"/><Relationship Id="rId6" Type="http://schemas.openxmlformats.org/officeDocument/2006/relationships/slideLayout" Target="../slideLayouts/slideLayout19.xml"/><Relationship Id="rId7" Type="http://schemas.openxmlformats.org/officeDocument/2006/relationships/slideLayout" Target="../slideLayouts/slideLayout20.xml"/><Relationship Id="rId8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5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65" name="Google Shape;65;p15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6" name="Google Shape;66;p1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7" name="Google Shape;67;p1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8" name="Google Shape;68;p1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4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4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jp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2" name="Google Shape;142;p27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{7A8629BF-B77D-44C5-B70C-FA58E2C69BB0}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143" name="Google Shape;143;p27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44" name="Google Shape;144;p27"/>
          <p:cNvSpPr txBox="1"/>
          <p:nvPr/>
        </p:nvSpPr>
        <p:spPr>
          <a:xfrm>
            <a:off x="1324050" y="4622275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8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9" name="Google Shape;149;p28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{7A8629BF-B77D-44C5-B70C-FA58E2C69BB0}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the study of the nature of knowledge and how we acquire it, that is, how we know what we know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>
                          <a:latin typeface="Inter"/>
                          <a:ea typeface="Inter"/>
                          <a:cs typeface="Inter"/>
                          <a:sym typeface="Inter"/>
                        </a:rPr>
                        <a:t>“Within the framework of Afrocentric epistemology is the idea of African American liberation.”</a:t>
                      </a:r>
                      <a:endParaRPr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1750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SzPts val="1400"/>
                        <a:buFont typeface="Inter"/>
                        <a:buChar char="-"/>
                      </a:pPr>
                      <a:r>
                        <a:rPr lang="en">
                          <a:latin typeface="Inter"/>
                          <a:ea typeface="Inter"/>
                          <a:cs typeface="Inter"/>
                          <a:sym typeface="Inter"/>
                        </a:rPr>
                        <a:t>R. Sentwali Bakari, “Epistemology from an Afrocentric Perspective: Enhancing Black Students' Consciousness through an Afrocentric Way of Knowing,” 1997.</a:t>
                      </a:r>
                      <a:endParaRPr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150" name="Google Shape;150;p28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Epistemology</a:t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51" name="Google Shape;151;p28"/>
          <p:cNvSpPr txBox="1"/>
          <p:nvPr/>
        </p:nvSpPr>
        <p:spPr>
          <a:xfrm>
            <a:off x="1324050" y="4622275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5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6" name="Google Shape;156;p29" title="US His DC Project - 2025-06-02T143911.918.jpg"/>
          <p:cNvPicPr preferRelativeResize="0"/>
          <p:nvPr/>
        </p:nvPicPr>
        <p:blipFill rotWithShape="1">
          <a:blip r:embed="rId3">
            <a:alphaModFix/>
          </a:blip>
          <a:srcRect b="27475" l="33146" r="33829" t="21878"/>
          <a:stretch/>
        </p:blipFill>
        <p:spPr>
          <a:xfrm>
            <a:off x="1272050" y="3164800"/>
            <a:ext cx="1559650" cy="1345426"/>
          </a:xfrm>
          <a:prstGeom prst="rect">
            <a:avLst/>
          </a:prstGeom>
          <a:noFill/>
          <a:ln>
            <a:noFill/>
          </a:ln>
        </p:spPr>
      </p:pic>
      <p:sp>
        <p:nvSpPr>
          <p:cNvPr id="157" name="Google Shape;157;p29"/>
          <p:cNvSpPr txBox="1"/>
          <p:nvPr/>
        </p:nvSpPr>
        <p:spPr>
          <a:xfrm>
            <a:off x="5169750" y="128750"/>
            <a:ext cx="3851700" cy="3428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>
                <a:latin typeface="Inter"/>
                <a:ea typeface="Inter"/>
                <a:cs typeface="Inter"/>
                <a:sym typeface="Inter"/>
              </a:rPr>
              <a:t>SCENARIO RESPONSE:</a:t>
            </a:r>
            <a:endParaRPr b="1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In 3-5 sentences, answer the following prompt.</a:t>
            </a:r>
            <a:endParaRPr b="1">
              <a:solidFill>
                <a:srgbClr val="000000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Describe how Marcos came to know what they know, that is, his epistemology.</a:t>
            </a:r>
            <a:endParaRPr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 b="1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58" name="Google Shape;158;p29"/>
          <p:cNvSpPr txBox="1"/>
          <p:nvPr/>
        </p:nvSpPr>
        <p:spPr>
          <a:xfrm>
            <a:off x="1324050" y="45932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  <p:sp>
        <p:nvSpPr>
          <p:cNvPr id="159" name="Google Shape;159;p29"/>
          <p:cNvSpPr txBox="1"/>
          <p:nvPr/>
        </p:nvSpPr>
        <p:spPr>
          <a:xfrm>
            <a:off x="154450" y="143025"/>
            <a:ext cx="4417500" cy="277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Understanding Others</a:t>
            </a:r>
            <a:endParaRPr b="1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Marcos has always thought his neighbor, Mr. Lee, is unfriendly because he rarely waves. One day, Marcos sees Mr. Lee chatting warmly with another neighbor in fluent sign language.</a:t>
            </a:r>
            <a:endParaRPr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Later, Marcos notices a small plaque by Mr. Lee’s door that says, “Hard of Hearing.” He starts to wonder if his first impression might have been wrong.</a:t>
            </a:r>
            <a:endParaRPr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Marcos think back on other times he assumed things about people without knowing the full story…</a:t>
            </a:r>
            <a:endParaRPr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chemeClr val="dk2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chemeClr val="dk2"/>
              </a:solidFill>
              <a:latin typeface="Inter"/>
              <a:ea typeface="Inter"/>
              <a:cs typeface="Inter"/>
              <a:sym typeface="Inter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